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</p:sldIdLst>
  <p:sldSz cy="5143500" cx="9144000"/>
  <p:notesSz cx="6858000" cy="9144000"/>
  <p:embeddedFontLst>
    <p:embeddedFont>
      <p:font typeface="Source Sans 3 SemiBold"/>
      <p:regular r:id="rId34"/>
      <p:bold r:id="rId35"/>
      <p:italic r:id="rId36"/>
      <p:boldItalic r:id="rId37"/>
    </p:embeddedFont>
    <p:embeddedFont>
      <p:font typeface="Source Sans 3"/>
      <p:regular r:id="rId38"/>
      <p:bold r:id="rId39"/>
      <p:italic r:id="rId40"/>
      <p:boldItalic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SourceSans3-italic.fntdata"/><Relationship Id="rId20" Type="http://schemas.openxmlformats.org/officeDocument/2006/relationships/slide" Target="slides/slide15.xml"/><Relationship Id="rId41" Type="http://schemas.openxmlformats.org/officeDocument/2006/relationships/font" Target="fonts/SourceSans3-bold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SourceSans3SemiBold-bold.fntdata"/><Relationship Id="rId12" Type="http://schemas.openxmlformats.org/officeDocument/2006/relationships/slide" Target="slides/slide7.xml"/><Relationship Id="rId34" Type="http://schemas.openxmlformats.org/officeDocument/2006/relationships/font" Target="fonts/SourceSans3SemiBold-regular.fntdata"/><Relationship Id="rId15" Type="http://schemas.openxmlformats.org/officeDocument/2006/relationships/slide" Target="slides/slide10.xml"/><Relationship Id="rId37" Type="http://schemas.openxmlformats.org/officeDocument/2006/relationships/font" Target="fonts/SourceSans3SemiBold-boldItalic.fntdata"/><Relationship Id="rId14" Type="http://schemas.openxmlformats.org/officeDocument/2006/relationships/slide" Target="slides/slide9.xml"/><Relationship Id="rId36" Type="http://schemas.openxmlformats.org/officeDocument/2006/relationships/font" Target="fonts/SourceSans3SemiBold-italic.fntdata"/><Relationship Id="rId17" Type="http://schemas.openxmlformats.org/officeDocument/2006/relationships/slide" Target="slides/slide12.xml"/><Relationship Id="rId39" Type="http://schemas.openxmlformats.org/officeDocument/2006/relationships/font" Target="fonts/SourceSans3-bold.fntdata"/><Relationship Id="rId16" Type="http://schemas.openxmlformats.org/officeDocument/2006/relationships/slide" Target="slides/slide11.xml"/><Relationship Id="rId38" Type="http://schemas.openxmlformats.org/officeDocument/2006/relationships/font" Target="fonts/SourceSans3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95291f74a7_0_1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395291f74a7_0_1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95291f74a7_0_1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95291f74a7_0_1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95291f74a7_0_1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395291f74a7_0_1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395291f74a7_0_1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395291f74a7_0_1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95291f74a7_0_1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395291f74a7_0_1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95291f74a7_0_1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95291f74a7_0_1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395291f74a7_0_1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395291f74a7_0_1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395291f74a7_0_1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395291f74a7_0_1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95291f74a7_0_11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95291f74a7_0_1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95291f74a7_0_1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395291f74a7_0_1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395291f74a7_0_9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395291f74a7_0_9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Benjamin designs techniques for equitable uses of data and AI in computer science classrooms and local communities.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Previously, he was a Postdoctoral Fellow with Stanford University’s Graduate School of Education, Human-Centered AI Institute, and McCoy Center for Ethics in Society. He received his PhD in information science from the University of Washington, Seattle.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395291f74a7_0_12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395291f74a7_0_1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95291f74a7_0_1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395291f74a7_0_1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95291f74a7_0_12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95291f74a7_0_1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395291f74a7_0_12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395291f74a7_0_1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395291f74a7_0_12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395291f74a7_0_12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395291f74a7_0_12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395291f74a7_0_1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395291f74a7_0_12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395291f74a7_0_12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395291f74a7_0_12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395291f74a7_0_12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395291f74a7_0_12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395291f74a7_0_12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95291f74a7_0_10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395291f74a7_0_10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95291f74a7_0_10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95291f74a7_0_10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95291f74a7_0_12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95291f74a7_0_12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95291f74a7_0_1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95291f74a7_0_1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95291f74a7_0_1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95291f74a7_0_1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95291f74a7_0_1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395291f74a7_0_1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95291f74a7_0_1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395291f74a7_0_1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55600" lvl="0" marL="457200" algn="ctr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1pPr>
            <a:lvl2pPr indent="-330200" lvl="1" marL="91440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>
                <a:solidFill>
                  <a:schemeClr val="dk1"/>
                </a:solidFill>
              </a:defRPr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>
                <a:solidFill>
                  <a:schemeClr val="dk1"/>
                </a:solidFill>
              </a:defRPr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>
                <a:solidFill>
                  <a:schemeClr val="dk1"/>
                </a:solidFill>
              </a:defRPr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>
                <a:solidFill>
                  <a:schemeClr val="dk1"/>
                </a:solidFill>
              </a:defRPr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>
                <a:solidFill>
                  <a:schemeClr val="dk1"/>
                </a:solidFill>
              </a:defRPr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>
                <a:solidFill>
                  <a:schemeClr val="dk1"/>
                </a:solidFill>
              </a:defRPr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>
                <a:solidFill>
                  <a:schemeClr val="dk1"/>
                </a:solidFill>
              </a:defRPr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>
                <a:solidFill>
                  <a:schemeClr val="dk1"/>
                </a:solidFill>
              </a:defRPr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ource Sans 3 SemiBold"/>
              <a:buNone/>
              <a:defRPr sz="2800">
                <a:solidFill>
                  <a:schemeClr val="dk1"/>
                </a:solidFill>
                <a:latin typeface="Source Sans 3 SemiBold"/>
                <a:ea typeface="Source Sans 3 SemiBold"/>
                <a:cs typeface="Source Sans 3 SemiBold"/>
                <a:sym typeface="Source Sans 3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556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3"/>
              <a:buChar char="●"/>
              <a:defRPr sz="200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1pPr>
            <a:lvl2pPr indent="-3302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ource Sans 3"/>
              <a:buChar char="○"/>
              <a:defRPr sz="160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2pPr>
            <a:lvl3pPr indent="-3302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ource Sans 3"/>
              <a:buChar char="■"/>
              <a:defRPr sz="160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3pPr>
            <a:lvl4pPr indent="-3302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ource Sans 3"/>
              <a:buChar char="●"/>
              <a:defRPr sz="160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4pPr>
            <a:lvl5pPr indent="-3302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ource Sans 3"/>
              <a:buChar char="○"/>
              <a:defRPr sz="160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5pPr>
            <a:lvl6pPr indent="-3302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ource Sans 3"/>
              <a:buChar char="■"/>
              <a:defRPr sz="160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6pPr>
            <a:lvl7pPr indent="-3302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ource Sans 3"/>
              <a:buChar char="●"/>
              <a:defRPr sz="160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7pPr>
            <a:lvl8pPr indent="-3302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ource Sans 3"/>
              <a:buChar char="○"/>
              <a:defRPr sz="160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8pPr>
            <a:lvl9pPr indent="-3302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ource Sans 3"/>
              <a:buChar char="■"/>
              <a:defRPr sz="160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mailto:benji.xie@du.edu" TargetMode="External"/><Relationship Id="rId4" Type="http://schemas.openxmlformats.org/officeDocument/2006/relationships/hyperlink" Target="http://benjixie.com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Relationship Id="rId4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Relationship Id="rId4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6.png"/><Relationship Id="rId4" Type="http://schemas.openxmlformats.org/officeDocument/2006/relationships/hyperlink" Target="https://depts.washington.edu/acelab/proj/Rstats/index.html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3.png"/><Relationship Id="rId4" Type="http://schemas.openxmlformats.org/officeDocument/2006/relationships/image" Target="../media/image1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Relationship Id="rId3" Type="http://schemas.openxmlformats.org/officeDocument/2006/relationships/hyperlink" Target="mailto:benji.xie@du.edu" TargetMode="External"/><Relationship Id="rId4" Type="http://schemas.openxmlformats.org/officeDocument/2006/relationships/hyperlink" Target="http://benjixie.com" TargetMode="External"/><Relationship Id="rId5" Type="http://schemas.openxmlformats.org/officeDocument/2006/relationships/image" Target="../media/image5.png"/><Relationship Id="rId6" Type="http://schemas.openxmlformats.org/officeDocument/2006/relationships/image" Target="../media/image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180"/>
              <a:t>Intro to Quantitative Methods in HCI</a:t>
            </a:r>
            <a:endParaRPr sz="418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180"/>
              <a:t>(or how to not lie with a t-test)</a:t>
            </a:r>
            <a:endParaRPr sz="4180"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164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Prof. Benji Xie </a:t>
            </a:r>
            <a:r>
              <a:rPr lang="en" sz="2000"/>
              <a:t>(“she”+”eh”), he|they</a:t>
            </a:r>
            <a:endParaRPr sz="2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Asst. Professor of Computer Science, DU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hlinkClick r:id="rId3"/>
              </a:rPr>
              <a:t>benji.xie@du.edu</a:t>
            </a:r>
            <a:r>
              <a:rPr lang="en"/>
              <a:t> </a:t>
            </a:r>
            <a:r>
              <a:rPr lang="en" u="sng">
                <a:hlinkClick r:id="rId4"/>
              </a:rPr>
              <a:t>benjixie.com</a:t>
            </a:r>
            <a:r>
              <a:rPr lang="en"/>
              <a:t> </a:t>
            </a:r>
            <a:endParaRPr/>
          </a:p>
        </p:txBody>
      </p:sp>
      <p:sp>
        <p:nvSpPr>
          <p:cNvPr id="56" name="Google Shape;56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to do with a p-value:</a:t>
            </a:r>
            <a:endParaRPr/>
          </a:p>
        </p:txBody>
      </p:sp>
      <p:sp>
        <p:nvSpPr>
          <p:cNvPr id="130" name="Google Shape;130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</a:t>
            </a:r>
            <a:r>
              <a:rPr i="1" lang="en"/>
              <a:t>p&lt;⍺</a:t>
            </a:r>
            <a:r>
              <a:rPr lang="en"/>
              <a:t> where ⍺ = {0.05, 0.01, 0.001}, we reject the null hypothesis (“significance”)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If p≥⍺, we have insufficient data/</a:t>
            </a:r>
            <a:r>
              <a:rPr b="1" lang="en"/>
              <a:t>fail to reject the null hypothesis</a:t>
            </a:r>
            <a:r>
              <a:rPr lang="en"/>
              <a:t> (“not </a:t>
            </a:r>
            <a:r>
              <a:rPr lang="en"/>
              <a:t>significant</a:t>
            </a:r>
            <a:r>
              <a:rPr lang="en"/>
              <a:t>”, n.s.)</a:t>
            </a:r>
            <a:endParaRPr/>
          </a:p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SzPts val="2000"/>
              <a:buChar char="-"/>
            </a:pPr>
            <a:r>
              <a:rPr lang="en"/>
              <a:t>w/ frequentists approaches, we can never accept a null hypothesis. Bayesian approaches help with that</a:t>
            </a:r>
            <a:endParaRPr/>
          </a:p>
        </p:txBody>
      </p:sp>
      <p:sp>
        <p:nvSpPr>
          <p:cNvPr id="131" name="Google Shape;131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Types of errors</a:t>
            </a:r>
            <a:endParaRPr/>
          </a:p>
        </p:txBody>
      </p:sp>
      <p:sp>
        <p:nvSpPr>
          <p:cNvPr id="137" name="Google Shape;137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Type I error: false </a:t>
            </a:r>
            <a:r>
              <a:rPr b="1" lang="en"/>
              <a:t>positive</a:t>
            </a:r>
            <a:r>
              <a:rPr lang="en"/>
              <a:t> (reject null hypothesis when it’s actually true)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Type II error: false </a:t>
            </a:r>
            <a:r>
              <a:rPr b="1" lang="en"/>
              <a:t>negative </a:t>
            </a:r>
            <a:r>
              <a:rPr lang="en"/>
              <a:t>(fail to reject null hypothesis when it’s actually false)</a:t>
            </a:r>
            <a:endParaRPr/>
          </a:p>
        </p:txBody>
      </p:sp>
      <p:pic>
        <p:nvPicPr>
          <p:cNvPr id="138" name="Google Shape;13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03325" y="2571750"/>
            <a:ext cx="4866599" cy="1963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2395799"/>
            <a:ext cx="3388625" cy="2502025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DISCUSS: How does changing p-value threshold from 0.05 to 0.01 affect Type I or Type II errors? (if at all)</a:t>
            </a:r>
            <a:endParaRPr/>
          </a:p>
        </p:txBody>
      </p:sp>
      <p:sp>
        <p:nvSpPr>
          <p:cNvPr id="146" name="Google Shape;146;p24"/>
          <p:cNvSpPr txBox="1"/>
          <p:nvPr>
            <p:ph idx="1" type="body"/>
          </p:nvPr>
        </p:nvSpPr>
        <p:spPr>
          <a:xfrm>
            <a:off x="311700" y="1367325"/>
            <a:ext cx="8520600" cy="320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Type I error: false </a:t>
            </a:r>
            <a:r>
              <a:rPr b="1" lang="en"/>
              <a:t>positive</a:t>
            </a:r>
            <a:r>
              <a:rPr lang="en"/>
              <a:t> (reject null hypothesis when it’s actually true)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Type II error: false </a:t>
            </a:r>
            <a:r>
              <a:rPr b="1" lang="en"/>
              <a:t>negative </a:t>
            </a:r>
            <a:r>
              <a:rPr lang="en"/>
              <a:t>(fail to reject null hypothesis when actually false)</a:t>
            </a:r>
            <a:endParaRPr/>
          </a:p>
        </p:txBody>
      </p:sp>
      <p:pic>
        <p:nvPicPr>
          <p:cNvPr id="147" name="Google Shape;14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03325" y="2571750"/>
            <a:ext cx="4866599" cy="1963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2395799"/>
            <a:ext cx="3388625" cy="2502025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DISCUSS: How does changing p-value threshold from 0.05 to 0.01 affect Type I or Type II errors? (if at all)</a:t>
            </a:r>
            <a:endParaRPr/>
          </a:p>
        </p:txBody>
      </p:sp>
      <p:sp>
        <p:nvSpPr>
          <p:cNvPr id="155" name="Google Shape;155;p25"/>
          <p:cNvSpPr txBox="1"/>
          <p:nvPr>
            <p:ph idx="1" type="body"/>
          </p:nvPr>
        </p:nvSpPr>
        <p:spPr>
          <a:xfrm>
            <a:off x="311700" y="1367325"/>
            <a:ext cx="8520600" cy="320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Type I error: false </a:t>
            </a:r>
            <a:r>
              <a:rPr b="1" lang="en"/>
              <a:t>positive</a:t>
            </a:r>
            <a:r>
              <a:rPr lang="en"/>
              <a:t> (reject null hypothesis when it’s actually true)</a:t>
            </a:r>
            <a:endParaRPr/>
          </a:p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Clr>
                <a:schemeClr val="accent4"/>
              </a:buClr>
              <a:buSzPts val="2000"/>
              <a:buChar char="-"/>
            </a:pPr>
            <a:r>
              <a:rPr lang="en">
                <a:solidFill>
                  <a:schemeClr val="accent4"/>
                </a:solidFill>
              </a:rPr>
              <a:t>P-value directly related to Type I error. =&gt; changing α from 0.05 to 0.01 decreases Type I error</a:t>
            </a:r>
            <a:endParaRPr>
              <a:solidFill>
                <a:schemeClr val="accent4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Type II error: false </a:t>
            </a:r>
            <a:r>
              <a:rPr b="1" lang="en"/>
              <a:t>negative </a:t>
            </a:r>
            <a:r>
              <a:rPr lang="en"/>
              <a:t>(fail to reject null hypothesis when actually false)</a:t>
            </a:r>
            <a:endParaRPr/>
          </a:p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SzPts val="2000"/>
              <a:buChar char="-"/>
            </a:pPr>
            <a:r>
              <a:rPr lang="en">
                <a:solidFill>
                  <a:schemeClr val="accent4"/>
                </a:solidFill>
              </a:rPr>
              <a:t>P-value inversely related to Type II error. =&gt; changing α from 0.05 to 0.01 increases Type II error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t-tests: how we use p-values to determine </a:t>
            </a:r>
            <a:r>
              <a:rPr i="1" lang="en"/>
              <a:t>significant</a:t>
            </a:r>
            <a:r>
              <a:rPr lang="en"/>
              <a:t> difference</a:t>
            </a:r>
            <a:endParaRPr/>
          </a:p>
        </p:txBody>
      </p:sp>
      <p:sp>
        <p:nvSpPr>
          <p:cNvPr id="162" name="Google Shape;162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t-test: determines difference in mean between 2 groups</a:t>
            </a:r>
            <a:endParaRPr/>
          </a:p>
        </p:txBody>
      </p:sp>
      <p:sp>
        <p:nvSpPr>
          <p:cNvPr id="168" name="Google Shape;168;p27"/>
          <p:cNvSpPr txBox="1"/>
          <p:nvPr>
            <p:ph idx="1" type="body"/>
          </p:nvPr>
        </p:nvSpPr>
        <p:spPr>
          <a:xfrm>
            <a:off x="311700" y="1152475"/>
            <a:ext cx="8520600" cy="3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/>
              <a:t>1 factor (categorical independent variable)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/>
              <a:t>2 levels (values or groups within factor)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/>
              <a:t>e.g. factor: input device. Levels: mouse, touchpad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/>
              <a:t>Two kinds of t-test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b="1" lang="en"/>
              <a:t>Independent/two-sample/student’s</a:t>
            </a:r>
            <a:r>
              <a:rPr lang="en"/>
              <a:t>: groups from 2 different</a:t>
            </a:r>
            <a:r>
              <a:rPr i="1" lang="en"/>
              <a:t> </a:t>
            </a:r>
            <a:r>
              <a:rPr lang="en"/>
              <a:t>populations (</a:t>
            </a:r>
            <a:r>
              <a:rPr i="1" lang="en"/>
              <a:t>between</a:t>
            </a:r>
            <a:r>
              <a:rPr lang="en"/>
              <a:t> subjects</a:t>
            </a:r>
            <a:endParaRPr/>
          </a:p>
          <a:p>
            <a:pPr indent="-330200" lvl="2" marL="13716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/>
              <a:t>e.g. surveying people who went to Taylor Swift concert and people who did not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/>
              <a:t>Paired t-test: same population (</a:t>
            </a:r>
            <a:r>
              <a:rPr i="1" lang="en"/>
              <a:t>within</a:t>
            </a:r>
            <a:r>
              <a:rPr lang="en"/>
              <a:t> subjects)</a:t>
            </a:r>
            <a:endParaRPr/>
          </a:p>
          <a:p>
            <a:pPr indent="-330200" lvl="2" marL="13716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/>
              <a:t>pre &amp; post test, repeated samples</a:t>
            </a:r>
            <a:endParaRPr/>
          </a:p>
          <a:p>
            <a:pPr indent="-330200" lvl="2" marL="13716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/>
              <a:t>e.g. measuring people’s motor functions before, during, and after attending Taylor Swift concert</a:t>
            </a:r>
            <a:endParaRPr/>
          </a:p>
        </p:txBody>
      </p:sp>
      <p:sp>
        <p:nvSpPr>
          <p:cNvPr id="169" name="Google Shape;169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DISCUSS: Which t-test for each setup (or neither)</a:t>
            </a:r>
            <a:endParaRPr/>
          </a:p>
        </p:txBody>
      </p:sp>
      <p:sp>
        <p:nvSpPr>
          <p:cNvPr id="175" name="Google Shape;175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/>
              <a:t>Understand typing speed of two bird species: mallard vs stellar jay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/>
              <a:t>Determine number of native bird species UGs of different years (freshman, sophomore, junior, senior) can name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/>
              <a:t>Measure time it takes neurodiverse programmers to complete a given task with and without AI assistance.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/>
              <a:t>Determine the relationship between age and number of Taylor Swift songs someone can recite from heart</a:t>
            </a:r>
            <a:endParaRPr/>
          </a:p>
        </p:txBody>
      </p:sp>
      <p:sp>
        <p:nvSpPr>
          <p:cNvPr id="176" name="Google Shape;176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DISCUSS: Can we use a t-test?</a:t>
            </a:r>
            <a:endParaRPr/>
          </a:p>
        </p:txBody>
      </p:sp>
      <p:sp>
        <p:nvSpPr>
          <p:cNvPr id="182" name="Google Shape;182;p29"/>
          <p:cNvSpPr txBox="1"/>
          <p:nvPr>
            <p:ph idx="1" type="body"/>
          </p:nvPr>
        </p:nvSpPr>
        <p:spPr>
          <a:xfrm>
            <a:off x="311700" y="1152475"/>
            <a:ext cx="8520600" cy="356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/>
              <a:t>Understand typing speed of two bird species: mallard vs stellar jay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AutoNum type="alphaLcPeriod"/>
            </a:pPr>
            <a:r>
              <a:rPr lang="en"/>
              <a:t>✅ 1 factor: bird species. 2 levels: {mallard, stellar jay}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/>
              <a:t>Determine number of native bird species UGs of different years (freshman, sophomore, junior, senior) can name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AutoNum type="alphaLcPeriod"/>
            </a:pPr>
            <a:r>
              <a:rPr lang="en"/>
              <a:t>❌ &gt;2 levels (frosh, soph, …). Could change to underclassmen &amp; upperclassmen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/>
              <a:t>Measure time it takes neurodiverse programmers to complete a given task with and without AI assistance.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AutoNum type="alphaLcPeriod"/>
            </a:pPr>
            <a:r>
              <a:rPr lang="en"/>
              <a:t>✅ 1 factor: AI assistance. 2 levels: {with, without}.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/>
              <a:t>Determine the relationship between age and number of Taylor Swift songs someone can recite from heart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AutoNum type="alphaLcPeriod"/>
            </a:pPr>
            <a:r>
              <a:rPr lang="en"/>
              <a:t>❌ &gt; 2 levels (age). Could change to {child (&lt;18 yrs old), adult (18+ yrs old)}</a:t>
            </a:r>
            <a:endParaRPr/>
          </a:p>
        </p:txBody>
      </p:sp>
      <p:sp>
        <p:nvSpPr>
          <p:cNvPr id="183" name="Google Shape;183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 of t-test</a:t>
            </a:r>
            <a:endParaRPr/>
          </a:p>
        </p:txBody>
      </p:sp>
      <p:sp>
        <p:nvSpPr>
          <p:cNvPr id="189" name="Google Shape;189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0" name="Google Shape;19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2300" y="1147825"/>
            <a:ext cx="7279406" cy="3820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Assumptions of t-test…</a:t>
            </a:r>
            <a:endParaRPr/>
          </a:p>
        </p:txBody>
      </p:sp>
      <p:sp>
        <p:nvSpPr>
          <p:cNvPr id="196" name="Google Shape;196;p31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Assumptions we justify by argument: </a:t>
            </a:r>
            <a:endParaRPr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Data is continuous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Independent samples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Assumptions we can test for:</a:t>
            </a:r>
            <a:endParaRPr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Normality: data approximately fits normal distribution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Homoscedasticity (same variance)</a:t>
            </a:r>
            <a:endParaRPr/>
          </a:p>
        </p:txBody>
      </p:sp>
      <p:pic>
        <p:nvPicPr>
          <p:cNvPr id="197" name="Google Shape;197;p31"/>
          <p:cNvPicPr preferRelativeResize="0"/>
          <p:nvPr/>
        </p:nvPicPr>
        <p:blipFill rotWithShape="1">
          <a:blip r:embed="rId3">
            <a:alphaModFix/>
          </a:blip>
          <a:srcRect b="0" l="46862" r="0" t="0"/>
          <a:stretch/>
        </p:blipFill>
        <p:spPr>
          <a:xfrm>
            <a:off x="5046175" y="1152475"/>
            <a:ext cx="3786125" cy="3731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I’m Dr. Benji. I design human-data interactions for equity</a:t>
            </a:r>
            <a:endParaRPr/>
          </a:p>
        </p:txBody>
      </p:sp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en" sz="1900"/>
              <a:t>Research: AI evaluation, AI-assisted programming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en" sz="1900"/>
              <a:t>Previously…</a:t>
            </a:r>
            <a:endParaRPr sz="19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" sz="1700"/>
              <a:t>Postdoc @ Stanford 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" sz="1700"/>
              <a:t>PhD @ University of Washington Information School (w/ Prof. Al!)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" sz="1700"/>
              <a:t>“4+1” at MIT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" sz="1700"/>
              <a:t>Ebay, Code.org, a few tech start-ups</a:t>
            </a:r>
            <a:endParaRPr sz="1700"/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9475" y="1017713"/>
            <a:ext cx="2868126" cy="3820976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Testing for assumptions</a:t>
            </a:r>
            <a:endParaRPr/>
          </a:p>
        </p:txBody>
      </p:sp>
      <p:sp>
        <p:nvSpPr>
          <p:cNvPr id="204" name="Google Shape;204;p3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Normality: </a:t>
            </a:r>
            <a:r>
              <a:rPr lang="en"/>
              <a:t>Shapiro</a:t>
            </a:r>
            <a:r>
              <a:rPr lang="en"/>
              <a:t>-WIlks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Homoscedasticity: Levene’s Test</a:t>
            </a:r>
            <a:endParaRPr/>
          </a:p>
        </p:txBody>
      </p:sp>
      <p:sp>
        <p:nvSpPr>
          <p:cNvPr id="205" name="Google Shape;205;p32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Homoscedasticity</a:t>
            </a:r>
            <a:r>
              <a:rPr lang="en"/>
              <a:t>: Levene’s Test</a:t>
            </a:r>
            <a:endParaRPr/>
          </a:p>
        </p:txBody>
      </p:sp>
      <p:sp>
        <p:nvSpPr>
          <p:cNvPr id="206" name="Google Shape;206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7" name="Google Shape;207;p32"/>
          <p:cNvPicPr preferRelativeResize="0"/>
          <p:nvPr/>
        </p:nvPicPr>
        <p:blipFill rotWithShape="1">
          <a:blip r:embed="rId3">
            <a:alphaModFix/>
          </a:blip>
          <a:srcRect b="0" l="0" r="49779" t="0"/>
          <a:stretch/>
        </p:blipFill>
        <p:spPr>
          <a:xfrm>
            <a:off x="3308175" y="2802300"/>
            <a:ext cx="4865676" cy="126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32"/>
          <p:cNvPicPr preferRelativeResize="0"/>
          <p:nvPr/>
        </p:nvPicPr>
        <p:blipFill rotWithShape="1">
          <a:blip r:embed="rId4">
            <a:alphaModFix/>
          </a:blip>
          <a:srcRect b="0" l="0" r="30536" t="0"/>
          <a:stretch/>
        </p:blipFill>
        <p:spPr>
          <a:xfrm>
            <a:off x="3308175" y="1152475"/>
            <a:ext cx="4865675" cy="128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Effect Size: The important thing everyone forgets</a:t>
            </a:r>
            <a:endParaRPr/>
          </a:p>
        </p:txBody>
      </p:sp>
      <p:sp>
        <p:nvSpPr>
          <p:cNvPr id="214" name="Google Shape;214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Value measuring </a:t>
            </a:r>
            <a:r>
              <a:rPr lang="en"/>
              <a:t>strength/magnitude</a:t>
            </a:r>
            <a:r>
              <a:rPr lang="en"/>
              <a:t> of relationship between two variables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Calculate only if significant (p&lt;⍺)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For t-tests: Cohen’s </a:t>
            </a:r>
            <a:r>
              <a:rPr i="1" lang="en"/>
              <a:t>d</a:t>
            </a:r>
            <a:endParaRPr/>
          </a:p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SzPts val="2000"/>
              <a:buChar char="-"/>
            </a:pPr>
            <a:r>
              <a:rPr lang="en"/>
              <a:t>0.2: small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/>
              <a:t>0.5: medium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/>
              <a:t>0.8: large</a:t>
            </a:r>
            <a:endParaRPr/>
          </a:p>
        </p:txBody>
      </p:sp>
      <p:pic>
        <p:nvPicPr>
          <p:cNvPr id="215" name="Google Shape;215;p33"/>
          <p:cNvPicPr preferRelativeResize="0"/>
          <p:nvPr/>
        </p:nvPicPr>
        <p:blipFill rotWithShape="1">
          <a:blip r:embed="rId3">
            <a:alphaModFix/>
          </a:blip>
          <a:srcRect b="0" l="35437" r="35267" t="0"/>
          <a:stretch/>
        </p:blipFill>
        <p:spPr>
          <a:xfrm>
            <a:off x="3791450" y="2180000"/>
            <a:ext cx="1785850" cy="1876425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4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Conclusion: Beyond t-tests</a:t>
            </a:r>
            <a:endParaRPr/>
          </a:p>
        </p:txBody>
      </p:sp>
      <p:sp>
        <p:nvSpPr>
          <p:cNvPr id="222" name="Google Shape;222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Other ANOVA tests</a:t>
            </a:r>
            <a:endParaRPr/>
          </a:p>
        </p:txBody>
      </p:sp>
      <p:pic>
        <p:nvPicPr>
          <p:cNvPr id="228" name="Google Shape;22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200" cy="299093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35"/>
          <p:cNvSpPr/>
          <p:nvPr/>
        </p:nvSpPr>
        <p:spPr>
          <a:xfrm>
            <a:off x="187725" y="2474650"/>
            <a:ext cx="1446000" cy="18237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sp>
        <p:nvSpPr>
          <p:cNvPr id="230" name="Google Shape;230;p35"/>
          <p:cNvSpPr/>
          <p:nvPr/>
        </p:nvSpPr>
        <p:spPr>
          <a:xfrm>
            <a:off x="5494899" y="903175"/>
            <a:ext cx="3547200" cy="3626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sp>
        <p:nvSpPr>
          <p:cNvPr id="231" name="Google Shape;231;p35"/>
          <p:cNvSpPr txBox="1"/>
          <p:nvPr/>
        </p:nvSpPr>
        <p:spPr>
          <a:xfrm>
            <a:off x="311700" y="4354800"/>
            <a:ext cx="3245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4"/>
                </a:solidFill>
                <a:latin typeface="Source Sans 3"/>
                <a:ea typeface="Source Sans 3"/>
                <a:cs typeface="Source Sans 3"/>
                <a:sym typeface="Source Sans 3"/>
              </a:rPr>
              <a:t>more than 1 factor or level</a:t>
            </a:r>
            <a:endParaRPr sz="2000">
              <a:solidFill>
                <a:schemeClr val="accent4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sp>
        <p:nvSpPr>
          <p:cNvPr id="232" name="Google Shape;232;p35"/>
          <p:cNvSpPr txBox="1"/>
          <p:nvPr/>
        </p:nvSpPr>
        <p:spPr>
          <a:xfrm>
            <a:off x="5036450" y="410575"/>
            <a:ext cx="4044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4"/>
                </a:solidFill>
                <a:latin typeface="Source Sans 3"/>
                <a:ea typeface="Source Sans 3"/>
                <a:cs typeface="Source Sans 3"/>
                <a:sym typeface="Source Sans 3"/>
              </a:rPr>
              <a:t>data not normal, variance not same</a:t>
            </a:r>
            <a:endParaRPr sz="2000">
              <a:solidFill>
                <a:schemeClr val="accent4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sp>
        <p:nvSpPr>
          <p:cNvPr id="233" name="Google Shape;233;p35"/>
          <p:cNvSpPr txBox="1"/>
          <p:nvPr/>
        </p:nvSpPr>
        <p:spPr>
          <a:xfrm>
            <a:off x="3556800" y="4636450"/>
            <a:ext cx="5493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https://depts.washington.edu/acelab/proj/Rstats/index.html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34" name="Google Shape;234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Bayesian Approaches </a:t>
            </a:r>
            <a:endParaRPr/>
          </a:p>
        </p:txBody>
      </p:sp>
      <p:sp>
        <p:nvSpPr>
          <p:cNvPr id="240" name="Google Shape;240;p3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Can provide evidence to accept null hypothesis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More robust approaches, but less understood</a:t>
            </a:r>
            <a:endParaRPr/>
          </a:p>
        </p:txBody>
      </p:sp>
      <p:pic>
        <p:nvPicPr>
          <p:cNvPr id="241" name="Google Shape;24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41400" y="179537"/>
            <a:ext cx="2938575" cy="4784425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VISUALIZE your distribution, check ASSUMPTIONS</a:t>
            </a:r>
            <a:endParaRPr/>
          </a:p>
        </p:txBody>
      </p:sp>
      <p:sp>
        <p:nvSpPr>
          <p:cNvPr id="248" name="Google Shape;248;p3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Explore data yourself, show data to others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Example: Anscombe’s quartet (Same mean &amp; variance)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Show each data point &gt;&gt; violin plot &gt;&gt; box plot</a:t>
            </a:r>
            <a:endParaRPr/>
          </a:p>
        </p:txBody>
      </p:sp>
      <p:pic>
        <p:nvPicPr>
          <p:cNvPr id="249" name="Google Shape;24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4000" y="1170125"/>
            <a:ext cx="4527600" cy="3294301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37"/>
          <p:cNvSpPr txBox="1"/>
          <p:nvPr/>
        </p:nvSpPr>
        <p:spPr>
          <a:xfrm>
            <a:off x="5746500" y="4464425"/>
            <a:ext cx="3245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Anscombe’s quartet</a:t>
            </a:r>
            <a:endParaRPr sz="2000">
              <a:solidFill>
                <a:schemeClr val="dk1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pic>
        <p:nvPicPr>
          <p:cNvPr id="251" name="Google Shape;251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5829" y="2652175"/>
            <a:ext cx="2994776" cy="2304850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SHAMELESS PLUG: Join the DUHCI Group! </a:t>
            </a:r>
            <a:r>
              <a:rPr lang="en"/>
              <a:t>🦆</a:t>
            </a:r>
            <a:endParaRPr/>
          </a:p>
        </p:txBody>
      </p:sp>
      <p:sp>
        <p:nvSpPr>
          <p:cNvPr id="258" name="Google Shape;258;p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/>
              <a:t>If you are work-study eligible, apply to be our lab manager!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/>
              <a:t>Interested in any of the projects I’m working on? Reach out!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/>
              <a:t>Usability of AI-assisted programming tools for neurodiverse programmers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/>
              <a:t>Understand how people with different kinds of sexism use AI differently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/>
              <a:t>Evaluating the impact of AI on CO communities (quantitatively, qualitatively)</a:t>
            </a:r>
            <a:endParaRPr/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@benji xie on Slack | </a:t>
            </a:r>
            <a:r>
              <a:rPr lang="en"/>
              <a:t>benji.xie@du.edu | ECS 355</a:t>
            </a:r>
            <a:endParaRPr/>
          </a:p>
        </p:txBody>
      </p:sp>
      <p:sp>
        <p:nvSpPr>
          <p:cNvPr id="259" name="Google Shape;259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Learning Objectives</a:t>
            </a:r>
            <a:endParaRPr/>
          </a:p>
        </p:txBody>
      </p:sp>
      <p:sp>
        <p:nvSpPr>
          <p:cNvPr id="265" name="Google Shape;265;p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/>
              <a:t>Understand what a p-value means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AutoNum type="alphaLcPeriod"/>
            </a:pPr>
            <a:r>
              <a:rPr lang="en"/>
              <a:t>p(data|hypothesis)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/>
              <a:t>Understand how to conduct a t-test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AutoNum type="alphaLcPeriod"/>
            </a:pPr>
            <a:r>
              <a:rPr lang="en"/>
              <a:t>1 factor, 2 levels. Between or within subjects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AutoNum type="alphaLcPeriod"/>
            </a:pPr>
            <a:r>
              <a:rPr lang="en"/>
              <a:t>Check assumptions: normality, homoscedasticity (continuous, independence)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AutoNum type="alphaLcPeriod"/>
            </a:pPr>
            <a:r>
              <a:rPr lang="en"/>
              <a:t>Measure effect size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/>
              <a:t>Understand how to apply a t-test in Python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AutoNum type="alphaLcPeriod"/>
            </a:pPr>
            <a:r>
              <a:rPr lang="en"/>
              <a:t>R is easier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/>
              <a:t>Recognize limitations of a t-test and other approaches to mitigating these limitations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AutoNum type="alphaLcPeriod"/>
            </a:pPr>
            <a:r>
              <a:rPr lang="en"/>
              <a:t>Assumptions, 1 factor &amp; 2 levels, reliance on arbitrary thresholds (⍺={0.05, 0.01, 0.001})</a:t>
            </a:r>
            <a:endParaRPr/>
          </a:p>
        </p:txBody>
      </p:sp>
      <p:sp>
        <p:nvSpPr>
          <p:cNvPr id="266" name="Google Shape;266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120"/>
              <a:t>Intro to Quantitative Methods in HCI (or how to not lie with a t-test)</a:t>
            </a:r>
            <a:endParaRPr sz="2120"/>
          </a:p>
        </p:txBody>
      </p:sp>
      <p:sp>
        <p:nvSpPr>
          <p:cNvPr id="272" name="Google Shape;272;p40"/>
          <p:cNvSpPr txBox="1"/>
          <p:nvPr>
            <p:ph idx="1" type="body"/>
          </p:nvPr>
        </p:nvSpPr>
        <p:spPr>
          <a:xfrm>
            <a:off x="311700" y="1588825"/>
            <a:ext cx="2438400" cy="298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Conducting a t-test</a:t>
            </a:r>
            <a:endParaRPr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1 factor, 2 levels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Visualize distribution (for self, audience)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Check assumptions (normality, </a:t>
            </a:r>
            <a:r>
              <a:rPr lang="en"/>
              <a:t>homoscedasticity</a:t>
            </a:r>
            <a:r>
              <a:rPr lang="en"/>
              <a:t>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Report effect size</a:t>
            </a:r>
            <a:endParaRPr/>
          </a:p>
        </p:txBody>
      </p:sp>
      <p:sp>
        <p:nvSpPr>
          <p:cNvPr id="273" name="Google Shape;273;p40"/>
          <p:cNvSpPr txBox="1"/>
          <p:nvPr>
            <p:ph idx="4294967295" type="subTitle"/>
          </p:nvPr>
        </p:nvSpPr>
        <p:spPr>
          <a:xfrm>
            <a:off x="311700" y="873625"/>
            <a:ext cx="8520600" cy="71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400"/>
              <a:t>Prof. Benji Xie (“she”+”eh”), he|they</a:t>
            </a:r>
            <a:r>
              <a:rPr lang="en" sz="1400"/>
              <a:t>. </a:t>
            </a:r>
            <a:r>
              <a:rPr lang="en" sz="1400"/>
              <a:t>Asst. Professor of Computer Science, DU</a:t>
            </a:r>
            <a:br>
              <a:rPr lang="en" sz="1400"/>
            </a:br>
            <a:r>
              <a:rPr lang="en" sz="1400" u="sng">
                <a:hlinkClick r:id="rId3"/>
              </a:rPr>
              <a:t>benji.xie@du.edu</a:t>
            </a:r>
            <a:r>
              <a:rPr lang="en" sz="1400"/>
              <a:t> </a:t>
            </a:r>
            <a:r>
              <a:rPr lang="en" sz="1400" u="sng">
                <a:hlinkClick r:id="rId4"/>
              </a:rPr>
              <a:t>benjixie.com</a:t>
            </a:r>
            <a:r>
              <a:rPr lang="en" sz="1400"/>
              <a:t> </a:t>
            </a:r>
            <a:endParaRPr sz="1400"/>
          </a:p>
        </p:txBody>
      </p:sp>
      <p:pic>
        <p:nvPicPr>
          <p:cNvPr id="274" name="Google Shape;274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25275" y="1676700"/>
            <a:ext cx="3414000" cy="2161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40"/>
          <p:cNvPicPr preferRelativeResize="0"/>
          <p:nvPr/>
        </p:nvPicPr>
        <p:blipFill rotWithShape="1">
          <a:blip r:embed="rId6">
            <a:alphaModFix/>
          </a:blip>
          <a:srcRect b="0" l="46862" r="0" t="0"/>
          <a:stretch/>
        </p:blipFill>
        <p:spPr>
          <a:xfrm>
            <a:off x="6179325" y="1408425"/>
            <a:ext cx="2737474" cy="2697624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have I used quantitative methods?</a:t>
            </a:r>
            <a:endParaRPr/>
          </a:p>
        </p:txBody>
      </p:sp>
      <p:sp>
        <p:nvSpPr>
          <p:cNvPr id="70" name="Google Shape;70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/>
              <a:t>Objective measures: Comparing to agreed upon standard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/>
              <a:t>Measuring performance w/ atests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/>
              <a:t>Measuring temperature, sound, light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/>
              <a:t>Subjective measures: individual or relative evaluation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/>
              <a:t>Surveys of participants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/>
              <a:t>Behavioral data: measuring people’s behavior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/>
              <a:t>Keystroke logs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/>
              <a:t>Eye tracking data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/>
              <a:t>Logs of how users navigate app or website</a:t>
            </a:r>
            <a:endParaRPr/>
          </a:p>
        </p:txBody>
      </p:sp>
      <p:sp>
        <p:nvSpPr>
          <p:cNvPr id="71" name="Google Shape;7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There is a difference in air quality in the </a:t>
            </a:r>
            <a:r>
              <a:rPr lang="en">
                <a:highlight>
                  <a:srgbClr val="1155CC"/>
                </a:highlight>
              </a:rPr>
              <a:t>park</a:t>
            </a:r>
            <a:r>
              <a:rPr lang="en"/>
              <a:t> vs the </a:t>
            </a:r>
            <a:r>
              <a:rPr lang="en">
                <a:highlight>
                  <a:srgbClr val="990000"/>
                </a:highlight>
              </a:rPr>
              <a:t>neighborhood</a:t>
            </a:r>
            <a:r>
              <a:rPr lang="en"/>
              <a:t>. Is it “significant?”</a:t>
            </a:r>
            <a:endParaRPr/>
          </a:p>
        </p:txBody>
      </p:sp>
      <p:pic>
        <p:nvPicPr>
          <p:cNvPr id="77" name="Google Shape;77;p16" title="air_quality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4397" y="1554741"/>
            <a:ext cx="5404351" cy="304129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78" name="Google Shape;78;p16"/>
          <p:cNvSpPr txBox="1"/>
          <p:nvPr/>
        </p:nvSpPr>
        <p:spPr>
          <a:xfrm>
            <a:off x="7315325" y="3890015"/>
            <a:ext cx="1226700" cy="554100"/>
          </a:xfrm>
          <a:prstGeom prst="rect">
            <a:avLst/>
          </a:prstGeom>
          <a:solidFill>
            <a:srgbClr val="FFAB4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</a:rPr>
              <a:t>Air Quality is steadily higher  </a:t>
            </a:r>
            <a:endParaRPr sz="1200">
              <a:solidFill>
                <a:srgbClr val="000000"/>
              </a:solidFill>
            </a:endParaRPr>
          </a:p>
        </p:txBody>
      </p:sp>
      <p:sp>
        <p:nvSpPr>
          <p:cNvPr id="79" name="Google Shape;79;p16"/>
          <p:cNvSpPr txBox="1"/>
          <p:nvPr/>
        </p:nvSpPr>
        <p:spPr>
          <a:xfrm>
            <a:off x="601950" y="2710015"/>
            <a:ext cx="1352100" cy="861900"/>
          </a:xfrm>
          <a:prstGeom prst="rect">
            <a:avLst/>
          </a:prstGeom>
          <a:solidFill>
            <a:srgbClr val="FFAB4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</a:rPr>
              <a:t>Air quality in park is worse at the park than the neighborhood</a:t>
            </a:r>
            <a:endParaRPr sz="1100">
              <a:solidFill>
                <a:srgbClr val="000000"/>
              </a:solidFill>
            </a:endParaRPr>
          </a:p>
        </p:txBody>
      </p:sp>
      <p:cxnSp>
        <p:nvCxnSpPr>
          <p:cNvPr id="80" name="Google Shape;80;p16"/>
          <p:cNvCxnSpPr/>
          <p:nvPr/>
        </p:nvCxnSpPr>
        <p:spPr>
          <a:xfrm>
            <a:off x="3644325" y="2553553"/>
            <a:ext cx="1026000" cy="468300"/>
          </a:xfrm>
          <a:prstGeom prst="straightConnector1">
            <a:avLst/>
          </a:prstGeom>
          <a:noFill/>
          <a:ln cap="flat" cmpd="sng" w="28575">
            <a:solidFill>
              <a:srgbClr val="FFAB40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sp>
        <p:nvSpPr>
          <p:cNvPr id="81" name="Google Shape;81;p16"/>
          <p:cNvSpPr/>
          <p:nvPr/>
        </p:nvSpPr>
        <p:spPr>
          <a:xfrm>
            <a:off x="2059775" y="2968840"/>
            <a:ext cx="1817700" cy="6801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AB4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6"/>
          <p:cNvSpPr/>
          <p:nvPr/>
        </p:nvSpPr>
        <p:spPr>
          <a:xfrm>
            <a:off x="5173950" y="3209915"/>
            <a:ext cx="1817700" cy="6801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AB4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Learning Objectives</a:t>
            </a:r>
            <a:endParaRPr/>
          </a:p>
        </p:txBody>
      </p:sp>
      <p:sp>
        <p:nvSpPr>
          <p:cNvPr id="89" name="Google Shape;89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/>
              <a:t>Understand what a p-value means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/>
              <a:t>Understand how to conduct a t-test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AutoNum type="alphaLcPeriod"/>
            </a:pPr>
            <a:r>
              <a:rPr lang="en"/>
              <a:t>Check assumptions: normality, homoscedasticity (continuous, independence)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AutoNum type="alphaLcPeriod"/>
            </a:pPr>
            <a:r>
              <a:rPr lang="en"/>
              <a:t>Measure effect size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/>
              <a:t>Understand how to apply a t-test in Python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/>
              <a:t>Recognize limitations of a t-test and other approaches to mitigating these limitations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Stats review: normal distribution (“bell curve”)</a:t>
            </a:r>
            <a:endParaRPr/>
          </a:p>
        </p:txBody>
      </p:sp>
      <p:sp>
        <p:nvSpPr>
          <p:cNvPr id="96" name="Google Shape;96;p18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Represented by two values</a:t>
            </a:r>
            <a:endParaRPr sz="2100"/>
          </a:p>
          <a:p>
            <a:pPr indent="-361950" lvl="0" marL="457200" rtl="0" algn="l">
              <a:spcBef>
                <a:spcPts val="1200"/>
              </a:spcBef>
              <a:spcAft>
                <a:spcPts val="0"/>
              </a:spcAft>
              <a:buSzPts val="2100"/>
              <a:buChar char="-"/>
            </a:pPr>
            <a:r>
              <a:rPr lang="en" sz="2100"/>
              <a:t>μ</a:t>
            </a:r>
            <a:r>
              <a:rPr lang="en" sz="2100"/>
              <a:t>: mean (measure of central tendency)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en" sz="2100"/>
              <a:t>𝝈: standard deviation (measure of spread)</a:t>
            </a:r>
            <a:endParaRPr sz="2100"/>
          </a:p>
        </p:txBody>
      </p:sp>
      <p:pic>
        <p:nvPicPr>
          <p:cNvPr id="97" name="Google Shape;9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4000" y="1170125"/>
            <a:ext cx="4527600" cy="3169848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DISCUSS: What do you think a p-value means? Why does it matter?</a:t>
            </a:r>
            <a:endParaRPr/>
          </a:p>
        </p:txBody>
      </p:sp>
      <p:pic>
        <p:nvPicPr>
          <p:cNvPr id="104" name="Google Shape;104;p19"/>
          <p:cNvPicPr preferRelativeResize="0"/>
          <p:nvPr/>
        </p:nvPicPr>
        <p:blipFill rotWithShape="1">
          <a:blip r:embed="rId3">
            <a:alphaModFix/>
          </a:blip>
          <a:srcRect b="17559" l="0" r="0" t="0"/>
          <a:stretch/>
        </p:blipFill>
        <p:spPr>
          <a:xfrm>
            <a:off x="442875" y="1408675"/>
            <a:ext cx="5308450" cy="277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41076" y="1375188"/>
            <a:ext cx="2439950" cy="3427226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P-Value: Probability that data supports the null hypothesis</a:t>
            </a:r>
            <a:endParaRPr/>
          </a:p>
        </p:txBody>
      </p:sp>
      <p:pic>
        <p:nvPicPr>
          <p:cNvPr id="112" name="Google Shape;11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2875" y="1408675"/>
            <a:ext cx="5308450" cy="336025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20"/>
          <p:cNvSpPr/>
          <p:nvPr/>
        </p:nvSpPr>
        <p:spPr>
          <a:xfrm>
            <a:off x="734175" y="4170350"/>
            <a:ext cx="4820700" cy="7605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sp>
        <p:nvSpPr>
          <p:cNvPr id="114" name="Google Shape;114;p20"/>
          <p:cNvSpPr txBox="1"/>
          <p:nvPr/>
        </p:nvSpPr>
        <p:spPr>
          <a:xfrm>
            <a:off x="6542100" y="2211975"/>
            <a:ext cx="23244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00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p</a:t>
            </a:r>
            <a:r>
              <a:rPr lang="en" sz="200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=0.031 =&gt; 3.1% </a:t>
            </a:r>
            <a:r>
              <a:rPr lang="en" sz="200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probability  that data supports the null hypothesis</a:t>
            </a:r>
            <a:endParaRPr sz="2000">
              <a:solidFill>
                <a:schemeClr val="dk1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sp>
        <p:nvSpPr>
          <p:cNvPr id="115" name="Google Shape;115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Typical thresholds (</a:t>
            </a:r>
            <a:r>
              <a:rPr lang="en"/>
              <a:t>⍺</a:t>
            </a:r>
            <a:r>
              <a:rPr lang="en"/>
              <a:t>): 0.05*, 0.01**, 0.001***</a:t>
            </a:r>
            <a:endParaRPr/>
          </a:p>
        </p:txBody>
      </p:sp>
      <p:pic>
        <p:nvPicPr>
          <p:cNvPr id="121" name="Google Shape;12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41076" y="1375188"/>
            <a:ext cx="2439950" cy="3427226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1"/>
          <p:cNvSpPr/>
          <p:nvPr/>
        </p:nvSpPr>
        <p:spPr>
          <a:xfrm>
            <a:off x="6229875" y="2956850"/>
            <a:ext cx="827700" cy="2379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sp>
        <p:nvSpPr>
          <p:cNvPr id="123" name="Google Shape;123;p21"/>
          <p:cNvSpPr/>
          <p:nvPr/>
        </p:nvSpPr>
        <p:spPr>
          <a:xfrm>
            <a:off x="6229875" y="1837350"/>
            <a:ext cx="827700" cy="4158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sp>
        <p:nvSpPr>
          <p:cNvPr id="124" name="Google Shape;124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